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al Black" panose="020B0A04020102020204" pitchFamily="34" charset="0"/>
      <p:bold r:id="rId13"/>
    </p:embeddedFont>
    <p:embeddedFont>
      <p:font typeface="Geist" panose="020B0604020202020204" charset="0"/>
      <p:regular r:id="rId14"/>
    </p:embeddedFont>
    <p:embeddedFont>
      <p:font typeface="Segoe UI Black" panose="020B0A02040204020203" pitchFamily="34" charset="0"/>
      <p:bold r:id="rId15"/>
      <p:boldItalic r:id="rId1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5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46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2590" y="1948579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AI LOCAL DOC ASSISTANT</a:t>
            </a:r>
            <a:endParaRPr lang="en-US" sz="615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32589" y="4545567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Bienvenue à notre présentation sur la surcharge documentaire et comment l'IA peut vous aider à y remédier.</a:t>
            </a:r>
            <a:endParaRPr lang="en-US" sz="2200" dirty="0"/>
          </a:p>
        </p:txBody>
      </p:sp>
      <p:sp>
        <p:nvSpPr>
          <p:cNvPr id="6" name="Text 1"/>
          <p:cNvSpPr/>
          <p:nvPr/>
        </p:nvSpPr>
        <p:spPr>
          <a:xfrm>
            <a:off x="6432590" y="6171129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Team Blue – Hackathon #2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Michel LULEV et Julianna ROMANOVA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29/07/2025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1438" y="395288"/>
            <a:ext cx="2857500" cy="12382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596" y="7796691"/>
            <a:ext cx="1750223" cy="3440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211062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9. Livraison &amp; utilisation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7233" y="1234208"/>
            <a:ext cx="10795635" cy="514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Un projet packagé, simple à lancer, prêt à livrer</a:t>
            </a:r>
            <a:endParaRPr lang="en-US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97457" y="2746478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36320" y="2763266"/>
            <a:ext cx="6900385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launch_app.bat</a:t>
            </a:r>
            <a:r>
              <a:rPr lang="en-US" sz="2000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lancez tout en un seul clic, pour une mise en route simplifiée.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622461" y="3624624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61325" y="3641412"/>
            <a:ext cx="6875380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requirements.txt</a:t>
            </a:r>
            <a:r>
              <a:rPr lang="en-US" sz="2000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assure un environnement reproductible pour tous les utilisateurs.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622461" y="4530446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61325" y="4547234"/>
            <a:ext cx="6875380" cy="53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.zip généré automatiquement</a:t>
            </a:r>
            <a:r>
              <a:rPr lang="en-US" sz="2000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facilite la distribution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et le déploiement.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622461" y="5382104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61325" y="5398890"/>
            <a:ext cx="6875380" cy="558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evaluate.py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: un outil de test intégré pour vérifier la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performance.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622461" y="6291562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61325" y="6291562"/>
            <a:ext cx="6789656" cy="459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.gitignore, README.md</a:t>
            </a:r>
            <a:r>
              <a:rPr lang="en-US" sz="2000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projet documenté avec </a:t>
            </a:r>
            <a:r>
              <a:rPr lang="en-US" sz="200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une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structure claire.</a:t>
            </a:r>
            <a:endParaRPr lang="en-US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638" y="2500313"/>
            <a:ext cx="5804673" cy="4567443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6" y="7796691"/>
            <a:ext cx="1750223" cy="3440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179"/>
            <a:ext cx="4242554" cy="417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1. Contexte &amp; Problème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1" y="1272530"/>
            <a:ext cx="13172240" cy="784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La surcharge documentaire : un frein à l'information utile</a:t>
            </a:r>
            <a:endParaRPr lang="en-US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79502" y="3297075"/>
            <a:ext cx="6407944" cy="1550075"/>
          </a:xfrm>
          <a:prstGeom prst="roundRect">
            <a:avLst>
              <a:gd name="adj" fmla="val 943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311363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Shape 4"/>
          <p:cNvSpPr/>
          <p:nvPr/>
        </p:nvSpPr>
        <p:spPr>
          <a:xfrm>
            <a:off x="1671578" y="304358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7" name="Text 5"/>
          <p:cNvSpPr/>
          <p:nvPr/>
        </p:nvSpPr>
        <p:spPr>
          <a:xfrm>
            <a:off x="1165622" y="3865329"/>
            <a:ext cx="5893356" cy="812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80 %</a:t>
            </a:r>
            <a:r>
              <a:rPr lang="en-US" sz="2400" b="1" dirty="0">
                <a:solidFill>
                  <a:srgbClr val="4B4A4A"/>
                </a:solidFill>
                <a:latin typeface="Noto Serif SC Bold"/>
                <a:ea typeface="Noto Serif SC Bold"/>
                <a:cs typeface="Geist" pitchFamily="34" charset="-120"/>
              </a:rPr>
              <a:t> 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 documents d’entreprise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sont non structurés.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7428548" y="3341843"/>
            <a:ext cx="6408063" cy="1550075"/>
          </a:xfrm>
          <a:prstGeom prst="roundRect">
            <a:avLst>
              <a:gd name="adj" fmla="val 943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428548" y="3311363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0" name="Shape 8"/>
          <p:cNvSpPr/>
          <p:nvPr/>
        </p:nvSpPr>
        <p:spPr>
          <a:xfrm>
            <a:off x="9264938" y="299340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1" name="Text 9"/>
          <p:cNvSpPr/>
          <p:nvPr/>
        </p:nvSpPr>
        <p:spPr>
          <a:xfrm>
            <a:off x="7685842" y="3908819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Temps</a:t>
            </a:r>
            <a:r>
              <a:rPr lang="en-US" sz="2400" dirty="0">
                <a:solidFill>
                  <a:srgbClr val="4B4A4A"/>
                </a:solidFill>
                <a:latin typeface="Noto Serif SC Bold"/>
                <a:ea typeface="Noto Serif SC Bold"/>
                <a:cs typeface="Geist" pitchFamily="34" charset="-120"/>
              </a:rPr>
              <a:t> 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perdu à chercher manuellement l'information essentielle.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793790" y="5458894"/>
            <a:ext cx="6407944" cy="1550075"/>
          </a:xfrm>
          <a:prstGeom prst="roundRect">
            <a:avLst>
              <a:gd name="adj" fmla="val 943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28414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4" name="Shape 12"/>
          <p:cNvSpPr/>
          <p:nvPr/>
        </p:nvSpPr>
        <p:spPr>
          <a:xfrm>
            <a:off x="4859060" y="514915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5" name="Text 13"/>
          <p:cNvSpPr/>
          <p:nvPr/>
        </p:nvSpPr>
        <p:spPr>
          <a:xfrm>
            <a:off x="1051084" y="6025869"/>
            <a:ext cx="60078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Difficulté à résumer </a:t>
            </a:r>
            <a:r>
              <a:rPr lang="en-US" sz="24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l’essentiel</a:t>
            </a:r>
            <a:r>
              <a:rPr lang="en-US" sz="2400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rapidement et efficacement.</a:t>
            </a:r>
            <a:endParaRPr lang="en-US" sz="2400" dirty="0"/>
          </a:p>
        </p:txBody>
      </p:sp>
      <p:sp>
        <p:nvSpPr>
          <p:cNvPr id="16" name="Shape 14"/>
          <p:cNvSpPr/>
          <p:nvPr/>
        </p:nvSpPr>
        <p:spPr>
          <a:xfrm>
            <a:off x="7428548" y="5458894"/>
            <a:ext cx="6408063" cy="1550075"/>
          </a:xfrm>
          <a:prstGeom prst="roundRect">
            <a:avLst>
              <a:gd name="adj" fmla="val 943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7428548" y="5428414"/>
            <a:ext cx="6408063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8" name="Shape 16"/>
          <p:cNvSpPr/>
          <p:nvPr/>
        </p:nvSpPr>
        <p:spPr>
          <a:xfrm>
            <a:off x="12898875" y="511015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9" name="Text 17"/>
          <p:cNvSpPr/>
          <p:nvPr/>
        </p:nvSpPr>
        <p:spPr>
          <a:xfrm>
            <a:off x="7685842" y="6025869"/>
            <a:ext cx="60444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Besoin crucial 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poser une question et obtenir une réponse ciblée.</a:t>
            </a:r>
            <a:endParaRPr lang="en-US" sz="24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96" y="7796691"/>
            <a:ext cx="1750223" cy="3440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89465"/>
            <a:ext cx="3556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2. Objectif du projet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22775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36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Un assistant local pour interroger, résumer et exploiter vos documents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4983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584491"/>
            <a:ext cx="3034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Extraction de texte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44253" y="4074909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Extraire les textes des formats PDF, DOCX et TXT avec précision.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44983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584491"/>
            <a:ext cx="3015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Réponses ciblées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307348" y="4074909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Répondre à vos questions posées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 langage naturel.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67690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502349"/>
            <a:ext cx="3492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Résumés automatiques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644253" y="5955264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Générer des résumés concis et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pertinents.</a:t>
            </a:r>
            <a:endParaRPr lang="en-US" sz="2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367690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502349"/>
            <a:ext cx="2708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Local et Sécurisé</a:t>
            </a:r>
            <a:endParaRPr lang="en-US" sz="2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8307348" y="5992768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Fonctionnement entièrement local, aucune donnée n'est envoyée en ligne.</a:t>
            </a:r>
            <a:endParaRPr lang="en-US" sz="2400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596" y="7796691"/>
            <a:ext cx="1750223" cy="3440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8" y="546503"/>
            <a:ext cx="5107187" cy="232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3. Architecture fonctionnelle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0688" y="1126814"/>
            <a:ext cx="10557867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Un pipeline IA modulaire, automatisé et robuste</a:t>
            </a:r>
            <a:endParaRPr lang="en-US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89" y="1857384"/>
            <a:ext cx="697111" cy="8365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222" y="1996806"/>
            <a:ext cx="17428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Upload fichier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87222" y="2262553"/>
            <a:ext cx="12292489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Commencez par charger vos documents dans l'application. Vous pouvez glisser-déposer des fichiers ou les sélectionner à partir de votre ordinateur.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89" y="2693917"/>
            <a:ext cx="697111" cy="10263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7222" y="2833340"/>
            <a:ext cx="17428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Extraction texte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587222" y="3084798"/>
            <a:ext cx="12292489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Une fois les fichiers importés, notre système extrait automatiquement le contenu textuel. Nous analysons le format des documents pour récupérer efficacement toutes les informations pertinentes.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89" y="3720236"/>
            <a:ext cx="697111" cy="8365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7222" y="3859658"/>
            <a:ext cx="2059781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Nettoyage &amp; découpage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587222" y="4161125"/>
            <a:ext cx="12292489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Ensuite, nous procédons à un nettoyage linguistique du texte extrait. Nous segmentons le contenu en unités de sens cohérentes pour faciliter l'analyse.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89" y="4556769"/>
            <a:ext cx="697111" cy="8365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7222" y="4603319"/>
            <a:ext cx="2061686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Vectorisation (MiniLM)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87222" y="4819057"/>
            <a:ext cx="12292489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Nous utilisons un modèle de langage pré-entraîné, MiniLM, pour transformer le texte en vecteurs numériques. Cela nous permet de capturer la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sémantique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du contenu.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89" y="5393302"/>
            <a:ext cx="697111" cy="83653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87222" y="5454141"/>
            <a:ext cx="17428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Indexation (FAISS)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587222" y="5669882"/>
            <a:ext cx="12292489" cy="45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Les vecteurs sont ensuite indexés à l'aide de la bibliothèque FAISS. Cela optimise grandement les performances de recherche et de </a:t>
            </a:r>
            <a:r>
              <a:rPr lang="en-US" sz="140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récupération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d'informations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4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689" y="6229836"/>
            <a:ext cx="697111" cy="83653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587222" y="6283530"/>
            <a:ext cx="185582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Résumé (DistilBART)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1587222" y="6506411"/>
            <a:ext cx="12292489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Enfin, nous générons automatiquement un résumé concis du contenu à l'aide du modèle DistilBART. Vous obtenez ainsi une synthèse rapide des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informations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clés.</a:t>
            </a:r>
            <a:endParaRPr lang="en-US" sz="14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689" y="7066369"/>
            <a:ext cx="697111" cy="836533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587222" y="7205791"/>
            <a:ext cx="17428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Export et log</a:t>
            </a:r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Text 15"/>
          <p:cNvSpPr/>
          <p:nvPr/>
        </p:nvSpPr>
        <p:spPr>
          <a:xfrm>
            <a:off x="1587222" y="7457249"/>
            <a:ext cx="12292489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Pour terminer, vous pouvez exporter les résultats au format texte ou PDF, et consulter un historique détaillé de vos analyses.</a:t>
            </a:r>
            <a:endParaRPr lang="en-US" sz="1400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01596" y="7796691"/>
            <a:ext cx="1750223" cy="3440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28640"/>
            <a:ext cx="4606885" cy="39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4. Technologies utilisées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209665"/>
            <a:ext cx="13042821" cy="615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Des outils IA et NLP adaptés au traitement local rapide</a:t>
            </a:r>
            <a:endParaRPr lang="en-US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71050" y="2683071"/>
            <a:ext cx="13042821" cy="4122420"/>
          </a:xfrm>
          <a:prstGeom prst="roundRect">
            <a:avLst>
              <a:gd name="adj" fmla="val 44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8670" y="2690691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862" y="282070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Module</a:t>
            </a:r>
            <a:endParaRPr lang="en-US" sz="2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43508" y="2820708"/>
            <a:ext cx="3035973" cy="33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anose="020B0604020202020204" charset="0"/>
              </a:rPr>
              <a:t>Technologie</a:t>
            </a:r>
            <a:endParaRPr lang="en-US" sz="2000" b="1" dirty="0">
              <a:latin typeface="Segoe UI Black" panose="020B0A02040204020203" pitchFamily="34" charset="0"/>
              <a:ea typeface="Segoe UI Black" panose="020B0A02040204020203" pitchFamily="34" charset="0"/>
              <a:cs typeface="Geist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792643" y="2828326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Raison du choix</a:t>
            </a:r>
            <a:endParaRPr lang="en-US" sz="20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71050" y="3285051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82862" y="340744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Extraction</a:t>
            </a:r>
            <a:endParaRPr lang="en-US" sz="2000" b="1" dirty="0"/>
          </a:p>
        </p:txBody>
      </p:sp>
      <p:sp>
        <p:nvSpPr>
          <p:cNvPr id="11" name="Text 9"/>
          <p:cNvSpPr/>
          <p:nvPr/>
        </p:nvSpPr>
        <p:spPr>
          <a:xfrm>
            <a:off x="4243508" y="3407448"/>
            <a:ext cx="479524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pdfplumber, docx2txt</a:t>
            </a:r>
            <a:endParaRPr lang="en-US" sz="2000" b="1" dirty="0"/>
          </a:p>
        </p:txBody>
      </p:sp>
      <p:sp>
        <p:nvSpPr>
          <p:cNvPr id="12" name="Text 10"/>
          <p:cNvSpPr/>
          <p:nvPr/>
        </p:nvSpPr>
        <p:spPr>
          <a:xfrm>
            <a:off x="7792642" y="339982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Simple, efficace et léger</a:t>
            </a:r>
            <a:endParaRPr lang="en-US" sz="2000" b="1" dirty="0"/>
          </a:p>
        </p:txBody>
      </p:sp>
      <p:sp>
        <p:nvSpPr>
          <p:cNvPr id="13" name="Shape 11"/>
          <p:cNvSpPr/>
          <p:nvPr/>
        </p:nvSpPr>
        <p:spPr>
          <a:xfrm>
            <a:off x="778670" y="3864171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82862" y="399418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Traitement</a:t>
            </a:r>
            <a:endParaRPr lang="en-US" sz="2000" b="1" dirty="0"/>
          </a:p>
        </p:txBody>
      </p:sp>
      <p:sp>
        <p:nvSpPr>
          <p:cNvPr id="15" name="Text 13"/>
          <p:cNvSpPr/>
          <p:nvPr/>
        </p:nvSpPr>
        <p:spPr>
          <a:xfrm>
            <a:off x="4243508" y="3994188"/>
            <a:ext cx="479524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spaCy</a:t>
            </a:r>
            <a:endParaRPr lang="en-US" sz="2000" b="1" dirty="0"/>
          </a:p>
        </p:txBody>
      </p:sp>
      <p:sp>
        <p:nvSpPr>
          <p:cNvPr id="16" name="Text 14"/>
          <p:cNvSpPr/>
          <p:nvPr/>
        </p:nvSpPr>
        <p:spPr>
          <a:xfrm>
            <a:off x="7792641" y="398656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Découpage linguistique fiable</a:t>
            </a:r>
            <a:endParaRPr lang="en-US" sz="2000" b="1" dirty="0"/>
          </a:p>
        </p:txBody>
      </p:sp>
      <p:sp>
        <p:nvSpPr>
          <p:cNvPr id="17" name="Shape 15"/>
          <p:cNvSpPr/>
          <p:nvPr/>
        </p:nvSpPr>
        <p:spPr>
          <a:xfrm>
            <a:off x="778670" y="4450911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82862" y="458092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Embeddings</a:t>
            </a:r>
            <a:endParaRPr lang="en-US" sz="2000" b="1" dirty="0"/>
          </a:p>
        </p:txBody>
      </p:sp>
      <p:sp>
        <p:nvSpPr>
          <p:cNvPr id="19" name="Text 17"/>
          <p:cNvSpPr/>
          <p:nvPr/>
        </p:nvSpPr>
        <p:spPr>
          <a:xfrm>
            <a:off x="4243508" y="4580928"/>
            <a:ext cx="479524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MiniLM</a:t>
            </a:r>
            <a:endParaRPr lang="en-US" sz="2000" b="1" dirty="0"/>
          </a:p>
        </p:txBody>
      </p:sp>
      <p:sp>
        <p:nvSpPr>
          <p:cNvPr id="20" name="Text 18"/>
          <p:cNvSpPr/>
          <p:nvPr/>
        </p:nvSpPr>
        <p:spPr>
          <a:xfrm>
            <a:off x="7792640" y="458092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Rapide et précis pour recherche sémantique</a:t>
            </a:r>
            <a:endParaRPr lang="en-US" sz="2000" b="1" dirty="0"/>
          </a:p>
        </p:txBody>
      </p:sp>
      <p:sp>
        <p:nvSpPr>
          <p:cNvPr id="21" name="Shape 19"/>
          <p:cNvSpPr/>
          <p:nvPr/>
        </p:nvSpPr>
        <p:spPr>
          <a:xfrm>
            <a:off x="778670" y="5037651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82862" y="516766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Indexation</a:t>
            </a:r>
            <a:endParaRPr lang="en-US" sz="2000" b="1" dirty="0"/>
          </a:p>
        </p:txBody>
      </p:sp>
      <p:sp>
        <p:nvSpPr>
          <p:cNvPr id="23" name="Text 21"/>
          <p:cNvSpPr/>
          <p:nvPr/>
        </p:nvSpPr>
        <p:spPr>
          <a:xfrm>
            <a:off x="4243508" y="5167668"/>
            <a:ext cx="479524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FAISS</a:t>
            </a:r>
            <a:endParaRPr lang="en-US" sz="2000" b="1" dirty="0"/>
          </a:p>
        </p:txBody>
      </p:sp>
      <p:sp>
        <p:nvSpPr>
          <p:cNvPr id="24" name="Text 22"/>
          <p:cNvSpPr/>
          <p:nvPr/>
        </p:nvSpPr>
        <p:spPr>
          <a:xfrm>
            <a:off x="7792639" y="5153265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Recherche vectorielle rapide et locale</a:t>
            </a:r>
            <a:endParaRPr lang="en-US" sz="2000" b="1" dirty="0"/>
          </a:p>
        </p:txBody>
      </p:sp>
      <p:sp>
        <p:nvSpPr>
          <p:cNvPr id="25" name="Shape 23"/>
          <p:cNvSpPr/>
          <p:nvPr/>
        </p:nvSpPr>
        <p:spPr>
          <a:xfrm>
            <a:off x="778670" y="5624391"/>
            <a:ext cx="13027581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82862" y="575440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Résumé</a:t>
            </a:r>
            <a:endParaRPr lang="en-US" sz="2000" b="1" dirty="0"/>
          </a:p>
        </p:txBody>
      </p:sp>
      <p:sp>
        <p:nvSpPr>
          <p:cNvPr id="27" name="Text 25"/>
          <p:cNvSpPr/>
          <p:nvPr/>
        </p:nvSpPr>
        <p:spPr>
          <a:xfrm>
            <a:off x="4243508" y="5754408"/>
            <a:ext cx="479524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DistilBART</a:t>
            </a:r>
            <a:endParaRPr lang="en-US" sz="2000" b="1" dirty="0"/>
          </a:p>
        </p:txBody>
      </p:sp>
      <p:sp>
        <p:nvSpPr>
          <p:cNvPr id="28" name="Text 26"/>
          <p:cNvSpPr/>
          <p:nvPr/>
        </p:nvSpPr>
        <p:spPr>
          <a:xfrm>
            <a:off x="7792638" y="571940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Génératif, léger, pertinent pour la synthèse</a:t>
            </a:r>
            <a:endParaRPr lang="en-US" sz="2000" b="1" dirty="0"/>
          </a:p>
        </p:txBody>
      </p:sp>
      <p:sp>
        <p:nvSpPr>
          <p:cNvPr id="29" name="Shape 27"/>
          <p:cNvSpPr/>
          <p:nvPr/>
        </p:nvSpPr>
        <p:spPr>
          <a:xfrm>
            <a:off x="778670" y="6211131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82862" y="6341148"/>
            <a:ext cx="284487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Interface</a:t>
            </a:r>
            <a:endParaRPr lang="en-US" sz="2000" b="1" dirty="0"/>
          </a:p>
        </p:txBody>
      </p:sp>
      <p:sp>
        <p:nvSpPr>
          <p:cNvPr id="31" name="Text 29"/>
          <p:cNvSpPr/>
          <p:nvPr/>
        </p:nvSpPr>
        <p:spPr>
          <a:xfrm>
            <a:off x="4243508" y="6341148"/>
            <a:ext cx="479524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Streamlit</a:t>
            </a:r>
            <a:endParaRPr lang="en-US" sz="2000" b="1" dirty="0"/>
          </a:p>
        </p:txBody>
      </p:sp>
      <p:sp>
        <p:nvSpPr>
          <p:cNvPr id="32" name="Text 30"/>
          <p:cNvSpPr/>
          <p:nvPr/>
        </p:nvSpPr>
        <p:spPr>
          <a:xfrm>
            <a:off x="7792637" y="6308888"/>
            <a:ext cx="414766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Simple à déployer, interactive</a:t>
            </a:r>
            <a:endParaRPr lang="en-US" sz="2000" b="1" dirty="0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96" y="7796691"/>
            <a:ext cx="1750223" cy="3440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2966" y="506687"/>
            <a:ext cx="3741062" cy="373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5. Interface utilisateur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931206" y="2608312"/>
            <a:ext cx="15240" cy="4065984"/>
          </a:xfrm>
          <a:prstGeom prst="roundRect">
            <a:avLst>
              <a:gd name="adj" fmla="val 797586"/>
            </a:avLst>
          </a:prstGeom>
          <a:solidFill>
            <a:srgbClr val="B7D5CA"/>
          </a:solidFill>
          <a:ln/>
        </p:spPr>
      </p:sp>
      <p:sp>
        <p:nvSpPr>
          <p:cNvPr id="5" name="Shape 3"/>
          <p:cNvSpPr/>
          <p:nvPr/>
        </p:nvSpPr>
        <p:spPr>
          <a:xfrm>
            <a:off x="3396972" y="2752616"/>
            <a:ext cx="405170" cy="15240"/>
          </a:xfrm>
          <a:prstGeom prst="roundRect">
            <a:avLst>
              <a:gd name="adj" fmla="val 797586"/>
            </a:avLst>
          </a:prstGeom>
          <a:solidFill>
            <a:srgbClr val="B7D5CA"/>
          </a:solidFill>
          <a:ln/>
        </p:spPr>
      </p:sp>
      <p:sp>
        <p:nvSpPr>
          <p:cNvPr id="6" name="Shape 4"/>
          <p:cNvSpPr/>
          <p:nvPr/>
        </p:nvSpPr>
        <p:spPr>
          <a:xfrm>
            <a:off x="3786902" y="2608312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829942" y="2696188"/>
            <a:ext cx="20252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1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27234" y="2641233"/>
            <a:ext cx="2536388" cy="506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Téléchargement simple de fichiers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27234" y="3275062"/>
            <a:ext cx="2536388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Chargez facilement vos documents directement dans l'application, sans effort.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4075509" y="3562836"/>
            <a:ext cx="405170" cy="15240"/>
          </a:xfrm>
          <a:prstGeom prst="roundRect">
            <a:avLst>
              <a:gd name="adj" fmla="val 797586"/>
            </a:avLst>
          </a:prstGeom>
          <a:solidFill>
            <a:srgbClr val="B7D5CA"/>
          </a:solidFill>
          <a:ln/>
        </p:spPr>
      </p:sp>
      <p:sp>
        <p:nvSpPr>
          <p:cNvPr id="11" name="Shape 9"/>
          <p:cNvSpPr/>
          <p:nvPr/>
        </p:nvSpPr>
        <p:spPr>
          <a:xfrm>
            <a:off x="3786902" y="3418533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29943" y="3524089"/>
            <a:ext cx="20252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2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614029" y="3451454"/>
            <a:ext cx="238720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Interrogation naturelle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614029" y="3832037"/>
            <a:ext cx="2536508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Posez vos questions en langage naturel et obtenez des réponses pertinentes.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3396972" y="4337338"/>
            <a:ext cx="405170" cy="15240"/>
          </a:xfrm>
          <a:prstGeom prst="roundRect">
            <a:avLst>
              <a:gd name="adj" fmla="val 797586"/>
            </a:avLst>
          </a:prstGeom>
          <a:solidFill>
            <a:srgbClr val="B7D5CA"/>
          </a:solidFill>
          <a:ln/>
        </p:spPr>
      </p:sp>
      <p:sp>
        <p:nvSpPr>
          <p:cNvPr id="16" name="Shape 14"/>
          <p:cNvSpPr/>
          <p:nvPr/>
        </p:nvSpPr>
        <p:spPr>
          <a:xfrm>
            <a:off x="3786902" y="4193034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837563" y="4295253"/>
            <a:ext cx="20252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3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72966" y="4218275"/>
            <a:ext cx="2390656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Résultats en temps réel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27234" y="4606538"/>
            <a:ext cx="2536388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Recevez instantanément les informations dont vous avez </a:t>
            </a:r>
            <a:r>
              <a:rPr lang="en-US" sz="140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besoin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sans attendre.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4075509" y="5025162"/>
            <a:ext cx="405170" cy="15240"/>
          </a:xfrm>
          <a:prstGeom prst="roundRect">
            <a:avLst>
              <a:gd name="adj" fmla="val 797586"/>
            </a:avLst>
          </a:prstGeom>
          <a:solidFill>
            <a:srgbClr val="B7D5CA"/>
          </a:solidFill>
          <a:ln/>
        </p:spPr>
      </p:sp>
      <p:sp>
        <p:nvSpPr>
          <p:cNvPr id="21" name="Shape 19"/>
          <p:cNvSpPr/>
          <p:nvPr/>
        </p:nvSpPr>
        <p:spPr>
          <a:xfrm>
            <a:off x="3786902" y="4880858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806309" y="4949267"/>
            <a:ext cx="20252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4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4614029" y="4913779"/>
            <a:ext cx="2025848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Résumé instantané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4614029" y="5294362"/>
            <a:ext cx="2536508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Accédez rapidement à un résumé concis des principales informations de vos documents.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3396972" y="5712986"/>
            <a:ext cx="405170" cy="15240"/>
          </a:xfrm>
          <a:prstGeom prst="roundRect">
            <a:avLst>
              <a:gd name="adj" fmla="val 797586"/>
            </a:avLst>
          </a:prstGeom>
          <a:solidFill>
            <a:srgbClr val="B7D5CA"/>
          </a:solidFill>
          <a:ln/>
        </p:spPr>
      </p:sp>
      <p:sp>
        <p:nvSpPr>
          <p:cNvPr id="26" name="Shape 24"/>
          <p:cNvSpPr/>
          <p:nvPr/>
        </p:nvSpPr>
        <p:spPr>
          <a:xfrm>
            <a:off x="3786902" y="5568682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3830359" y="5689173"/>
            <a:ext cx="20252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5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237774" y="5593923"/>
            <a:ext cx="2025848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Exportation facile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27234" y="5982186"/>
            <a:ext cx="2536388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Sauvegardez vos résultats au format texte ou PDF pour les consulter plus tard.</a:t>
            </a:r>
            <a:endParaRPr lang="en-US" sz="1400" dirty="0"/>
          </a:p>
        </p:txBody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489" y="711348"/>
            <a:ext cx="6423303" cy="6423303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872966" y="1087452"/>
            <a:ext cx="6998523" cy="91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Une interface fluide pour tous </a:t>
            </a:r>
          </a:p>
          <a:p>
            <a:pPr marL="0" indent="0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les profils</a:t>
            </a:r>
            <a:endParaRPr lang="en-US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6" y="7796691"/>
            <a:ext cx="1750223" cy="3440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503"/>
            <a:ext cx="518064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6. Automatisation intelligente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7235" y="1172649"/>
            <a:ext cx="12924472" cy="540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Une surveillance en temps réel pour un gain de temps total</a:t>
            </a:r>
            <a:endParaRPr lang="en-US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52466" y="2233969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791330" y="2164557"/>
            <a:ext cx="6381869" cy="62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Détecteur vigilant </a:t>
            </a: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L'application surveille sans relâche vos dossiers et signale instantanément tout nouveau fichier ajouté.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52466" y="2989418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91331" y="2956198"/>
            <a:ext cx="6296144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Travail en coulisses</a:t>
            </a:r>
            <a:r>
              <a:rPr lang="en-US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Une fois lancé, le processus d'extraction, de traitement et d'analyse s'exécute discrètement en tâche de fond, vous laissant libre de vaquer à vos autres occupations.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52466" y="4157781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791331" y="4174569"/>
            <a:ext cx="6296144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Résumé et partage</a:t>
            </a:r>
            <a:r>
              <a:rPr lang="en-US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Lorsque le travail est terminé, un résumé concis est automatiquement généré. Vous n'avez plus qu'à l'exporter dans le format de votre choix pour le partager ou l'archiver.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52466" y="5419016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791331" y="5435804"/>
            <a:ext cx="6296144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Journal de bord</a:t>
            </a:r>
            <a:r>
              <a:rPr lang="en-US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Chaque étape du processus est soigneusement consignée dans un historique détaillé. Vous pouvez à tout moment retracer l'intégralité de votre activité.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52466" y="6473075"/>
            <a:ext cx="303848" cy="303848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91331" y="6489863"/>
            <a:ext cx="6296144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Alerte à la clé</a:t>
            </a:r>
            <a:r>
              <a:rPr lang="en-US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Dès que le traitement d'un document est terminé, une notification sonore vous avertit pour que vous puissiez consulter les résultats sans tarder.</a:t>
            </a:r>
            <a:endParaRPr lang="en-US" sz="1600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1" y="2164557"/>
            <a:ext cx="6402376" cy="515530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6" y="7796691"/>
            <a:ext cx="1750223" cy="3440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871"/>
            <a:ext cx="5492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7. Évaluation des performances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307299"/>
            <a:ext cx="12372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Le système retrouve-t-il les bons passages ?</a:t>
            </a:r>
            <a:endParaRPr lang="en-US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057527"/>
            <a:ext cx="6244709" cy="226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Pour évaluer la pertinence de nos résultats, nous avons utilisé la métrique </a:t>
            </a: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Precision@3</a:t>
            </a:r>
            <a:endParaRPr lang="en-US" sz="2000" dirty="0">
              <a:solidFill>
                <a:srgbClr val="4B4A4A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Geis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00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Cette métrique compare les 3 premiers résultats obtenus par notre système avec la réponse correcte attendue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54939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Precision@3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: Les 3 meilleurs résultats sont-ils pertinents ?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7599521" y="3110623"/>
            <a:ext cx="6244709" cy="2979420"/>
          </a:xfrm>
          <a:prstGeom prst="roundRect">
            <a:avLst>
              <a:gd name="adj" fmla="val 68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393185" y="3046388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834075" y="3261951"/>
            <a:ext cx="2167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Question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708606" y="3261952"/>
            <a:ext cx="1835944" cy="362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Precision@3</a:t>
            </a:r>
            <a:endParaRPr lang="en-US" sz="2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607141" y="3768562"/>
            <a:ext cx="6229469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7834074" y="3912271"/>
            <a:ext cx="29815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Types de comportement d’achat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0952559" y="391227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Arial Black" panose="020B0A04020102020204" pitchFamily="34" charset="0"/>
                <a:ea typeface="Geist" pitchFamily="34" charset="-122"/>
                <a:cs typeface="Geist" pitchFamily="34" charset="-120"/>
              </a:rPr>
              <a:t>1.00</a:t>
            </a:r>
            <a:endParaRPr lang="en-US" sz="20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599521" y="478178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7834074" y="49254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Achat impulsif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952559" y="49254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FFC000"/>
                </a:solidFill>
                <a:latin typeface="Arial Black" panose="020B0A04020102020204" pitchFamily="34" charset="0"/>
                <a:ea typeface="Geist" pitchFamily="34" charset="-122"/>
                <a:cs typeface="Geist" pitchFamily="34" charset="-120"/>
              </a:rPr>
              <a:t>0.66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607141" y="543210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7834074" y="55758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Fidélisation client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0952559" y="55758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Arial Black" panose="020B0A04020102020204" pitchFamily="34" charset="0"/>
                <a:ea typeface="Geist" pitchFamily="34" charset="-122"/>
                <a:cs typeface="Geist" pitchFamily="34" charset="-120"/>
              </a:rPr>
              <a:t>0.33</a:t>
            </a:r>
            <a:endParaRPr lang="en-US" sz="20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96" y="7796691"/>
            <a:ext cx="1750223" cy="3440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679141"/>
            <a:ext cx="3787616" cy="27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8. Résumés et export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7234" y="1253139"/>
            <a:ext cx="10481310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Noto Serif SC Bold" pitchFamily="34" charset="-120"/>
              </a:rPr>
              <a:t>Un résumé intelligent, exportable et réutilisable</a:t>
            </a:r>
            <a:endParaRPr lang="en-US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7234" y="2284934"/>
            <a:ext cx="7616666" cy="1237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Résumé de haute volée </a:t>
            </a: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Noto Serif SC Bold"/>
                <a:cs typeface="Geist" pitchFamily="34" charset="-120"/>
              </a:rPr>
              <a:t>: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Noto Serif SC Bold"/>
                <a:cs typeface="Geist" pitchFamily="34" charset="-120"/>
              </a:rPr>
              <a:t>Notre puissant modèle de résumé génératif </a:t>
            </a: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DistilBART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Noto Serif SC Bold"/>
                <a:cs typeface="Geist" pitchFamily="34" charset="-120"/>
              </a:rPr>
              <a:t> analyse en profondeur les documents pour en extraire l'essence même. Grâce à ses capacités de compréhension avancées, il produit des synthèses concises et pertinentes, sans rien perdre de la substance originale.</a:t>
            </a:r>
            <a:endParaRPr lang="en-US" dirty="0">
              <a:ea typeface="Noto Serif SC Bold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7231" y="3844066"/>
            <a:ext cx="7259482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Formats tout-terrain</a:t>
            </a:r>
            <a:r>
              <a:rPr lang="en-US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Exportez les résumés générés dans les formats les plus répandus, comme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Noto Serif SC Bold"/>
                <a:cs typeface="Geist" pitchFamily="34" charset="-120"/>
              </a:rPr>
              <a:t> </a:t>
            </a: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.txt </a:t>
            </a: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Noto Serif SC Bold"/>
                <a:cs typeface="Geist" pitchFamily="34" charset="-120"/>
              </a:rPr>
              <a:t>ou </a:t>
            </a: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.pdf</a:t>
            </a: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Noto Serif SC Bold"/>
                <a:cs typeface="Geist" pitchFamily="34" charset="-120"/>
              </a:rPr>
              <a:t>.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Avec la prise en charge intégrée de l'Unicode, vous êtes assuré d'une compatibilité maximale, y compris pour les caractères spéciaux ou les langues non latines.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27232" y="5259584"/>
            <a:ext cx="7259481" cy="1119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Horodatage malin</a:t>
            </a:r>
            <a:r>
              <a:rPr lang="en-US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Chaque résumé produit est estampillé d'un horodatage précis, permettant de retracer facilement l'historique de vos documents. Vous pouvez ainsi suivre l'évolution de vos fichiers au fil du temps et vous y retrouver sans effort.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27233" y="6605463"/>
            <a:ext cx="7466648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Centrale de stockage</a:t>
            </a:r>
            <a:r>
              <a:rPr lang="en-US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Tous les résumés générés sont automatiquement enregistrés dans le dossier sécurisé </a:t>
            </a:r>
            <a:r>
              <a:rPr lang="en-US" b="1" dirty="0">
                <a:solidFill>
                  <a:srgbClr val="4B4A4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Geist" pitchFamily="34" charset="-120"/>
              </a:rPr>
              <a:t>data/outputs/</a:t>
            </a:r>
            <a:r>
              <a:rPr lang="en-US" dirty="0">
                <a:solidFill>
                  <a:srgbClr val="4B4A4A"/>
                </a:solidFill>
                <a:latin typeface="Noto Serif SC Bold"/>
                <a:ea typeface="Noto Serif SC Bold"/>
                <a:cs typeface="Geist" pitchFamily="34" charset="-120"/>
              </a:rPr>
              <a:t>. 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Vous n'avez plus à vous soucier de l'organisation de vos fichiers, tout est classé et accessible en un clin d'œil.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684" y="2130990"/>
            <a:ext cx="5493785" cy="549378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6" y="7796691"/>
            <a:ext cx="1750223" cy="3440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1031</Words>
  <Application>Microsoft Office PowerPoint</Application>
  <PresentationFormat>Personnalisé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Geist</vt:lpstr>
      <vt:lpstr>Noto Serif SC Bold</vt:lpstr>
      <vt:lpstr>Arial Black</vt:lpstr>
      <vt:lpstr>Segoe UI Black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chu melville</dc:creator>
  <cp:lastModifiedBy>chu melville</cp:lastModifiedBy>
  <cp:revision>45</cp:revision>
  <dcterms:created xsi:type="dcterms:W3CDTF">2025-07-27T09:25:37Z</dcterms:created>
  <dcterms:modified xsi:type="dcterms:W3CDTF">2025-07-29T18:51:36Z</dcterms:modified>
</cp:coreProperties>
</file>